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71" r:id="rId9"/>
    <p:sldId id="266" r:id="rId10"/>
    <p:sldId id="267" r:id="rId11"/>
    <p:sldId id="270" r:id="rId12"/>
    <p:sldId id="262" r:id="rId13"/>
    <p:sldId id="269" r:id="rId14"/>
    <p:sldId id="26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5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4T21:26:57.791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Group>
    <inkml:annotationXML>
      <emma:emma xmlns:emma="http://www.w3.org/2003/04/emma" version="1.0">
        <emma:interpretation id="{6A701583-4562-4522-9ECB-A4E1F14D715D}" emma:medium="tactile" emma:mode="ink">
          <msink:context xmlns:msink="http://schemas.microsoft.com/ink/2010/main" type="writingRegion" rotatedBoundingBox="25932,10076 27872,9309 28181,10088 26240,10855"/>
        </emma:interpretation>
      </emma:emma>
    </inkml:annotationXML>
    <inkml:traceGroup>
      <inkml:annotationXML>
        <emma:emma xmlns:emma="http://www.w3.org/2003/04/emma" version="1.0">
          <emma:interpretation id="{991E6CB2-A37F-481F-BFCE-E666B4830AED}" emma:medium="tactile" emma:mode="ink">
            <msink:context xmlns:msink="http://schemas.microsoft.com/ink/2010/main" type="paragraph" rotatedBoundingBox="25932,10076 27872,9309 28181,10088 26240,108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62621C-57F2-46AE-954B-DABD61D0C998}" emma:medium="tactile" emma:mode="ink">
              <msink:context xmlns:msink="http://schemas.microsoft.com/ink/2010/main" type="line" rotatedBoundingBox="25932,10076 27872,9309 28181,10088 26240,10855"/>
            </emma:interpretation>
          </emma:emma>
        </inkml:annotationXML>
        <inkml:traceGroup>
          <inkml:annotationXML>
            <emma:emma xmlns:emma="http://www.w3.org/2003/04/emma" version="1.0">
              <emma:interpretation id="{8378810C-2EAD-4015-B0A6-08DCDC4CAAE2}" emma:medium="tactile" emma:mode="ink">
                <msink:context xmlns:msink="http://schemas.microsoft.com/ink/2010/main" type="inkWord" rotatedBoundingBox="25932,10076 27872,9309 28181,10088 26240,10855"/>
              </emma:interpretation>
              <emma:one-of disjunction-type="recognition" id="oneOf0">
                <emma:interpretation id="interp0" emma:lang="en-US" emma:confidence="0">
                  <emma:literal>TY</emma:literal>
                </emma:interpretation>
                <emma:interpretation id="interp1" emma:lang="en-US" emma:confidence="0">
                  <emma:literal>sy</emma:literal>
                </emma:interpretation>
                <emma:interpretation id="interp2" emma:lang="en-US" emma:confidence="0">
                  <emma:literal>Ty</emma:literal>
                </emma:interpretation>
                <emma:interpretation id="interp3" emma:lang="en-US" emma:confidence="0">
                  <emma:literal>Try</emma:literal>
                </emma:interpretation>
                <emma:interpretation id="interp4" emma:lang="en-US" emma:confidence="0">
                  <emma:literal>Zig</emma:literal>
                </emma:interpretation>
              </emma:one-of>
            </emma:emma>
          </inkml:annotationXML>
          <inkml:trace contextRef="#ctx0" brushRef="#br0">0 918,'4'0,"6"0,4-4,13-5,6-2,1 2,3-7,-1 1,-2-2,1-3,-1 3,-3 1,-2 1,-6 1,-3 2,-1-1,1-2,1 1,-4-1,0-2,1 2,-2 0,-1 1,3 5,-4-2,2 2,1 2,-2-1,0-4,3 0,-3-2,0 2,3 2,-3 0,0-4,3-2,1-4,2 3,1 3,-3 0,0-1,0-2,1 1,2 0,0 2,1 0,1-2,0-2,0 1,4 1,-2-3,2 4,0-1,0 3,-1 3,-1 3,0 4,-2 1,0 2,0 1,-4-5,-2-1,-3-3,-1-1,2 1,2 2,2 2,-3-2,1-1,1 2,1-3,1-4,1 0,2-2,0 1,0 3,0 4,0 1,0 3,1 2,-1 0,0 0,0-3,0-2,0 0,-4-3,-6 0</inkml:trace>
          <inkml:trace contextRef="#ctx0" brushRef="#br0" timeOffset="4530">934 702,'0'-5,"4"0,9 0,7 1,4 1,2 1,-3 5,-6 6,-6 6,-4 4,-4 3,-3 2,0 0,-1 2,0-1,0-1,-4 1,-5-5,-5-5,0-10,3-9,7-4,5-5,6-1,6 3,6 3,3 3,2 2,2 2,-4 5,-6 1</inkml:trace>
          <inkml:trace contextRef="#ctx0" brushRef="#br0" timeOffset="8015">1365 607,'0'4,"0"5,0 6,0 4,0 2,0 3,4-3,5-6,6-4,4-5,-1-8,0-2,-3-6,-3-5,-5-3,-3-4,-2-1,-6 2,-6 6,-5 5,-5 4,-2 3,6 2,10 1,10 1,9 0,5 0,1 4,-4 5,-4 5,-3 4,-4 3,-3 1,-1 2,0 0,-1 0,0 0,1-1,-1 1,1-1,0 0,0 0,-4-4,-2-2,-3-3,-5-5,-3-4,0-2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14T21:35:43.035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Group>
    <inkml:annotationXML>
      <emma:emma xmlns:emma="http://www.w3.org/2003/04/emma" version="1.0">
        <emma:interpretation id="{187C7C74-12D5-43CE-B501-915E91A2986E}" emma:medium="tactile" emma:mode="ink">
          <msink:context xmlns:msink="http://schemas.microsoft.com/ink/2010/main" type="inkDrawing" rotatedBoundingBox="22794,6604 24795,5579 24833,5653 22832,6678" semanticType="callout" shapeName="Other"/>
        </emma:interpretation>
      </emma:emma>
    </inkml:annotationXML>
    <inkml:trace contextRef="#ctx0" brushRef="#br0">0 1001,'4'0,"6"0,4 0,9 0,0-4,5-2,1-3,4-4,0-5,4-3,-2-2,2-1,-1 0,-3 3,-3 2,-2-1,-2 4,-2 0,4-1,1 2,-4 0,-3 2,-5 0,-1 1,1 0,1-4,2 2,-3 0,1 1,-4-1,1 2,1 3,-2-1,1 1,2 3,2-3,1 1,3 1,0-1,1-4,1-1,-5-1,-1 2,0-2,1 2,1-1,1 1,1 0,1 0,0 0,0 0,0 4,0-2,4 1,2-2,-1 1,-1-2,-1 1,-1-1,-1 0,-1-1,0 2,-4-2,-2 2,1-2,1 2,0 2,2-1,1 1,1 3,0 1,-4-2,-1 0,0 2,1 1,1 1,-3-2,0-1,0 0,-2-2,0 0,1 1,-2-2,0 1,2 1,2-2,2 0,1-1,-2-5,-2 2,1 2,-3 3</inkml:trace>
  </inkml:traceGroup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28DF-CC07-4205-8361-5B9A74F68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>
                <a:ea typeface="Arial Unicode MS" panose="020B0604020202020204" pitchFamily="34" charset="-128"/>
                <a:cs typeface="Calibri" panose="020F0502020204030204" pitchFamily="34" charset="0"/>
              </a:rPr>
              <a:t>Mathematical Morphology: Open and Close Operations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C0679-2D33-4299-BF24-A1C5C1D475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Computational Geometry</a:t>
            </a:r>
          </a:p>
          <a:p>
            <a:r>
              <a:rPr lang="en-US" cap="none" dirty="0"/>
              <a:t>Final Project Presentation</a:t>
            </a:r>
          </a:p>
          <a:p>
            <a:r>
              <a:rPr lang="en-US" cap="none" dirty="0"/>
              <a:t>Jenifer Cochran</a:t>
            </a:r>
          </a:p>
        </p:txBody>
      </p:sp>
    </p:spTree>
    <p:extLst>
      <p:ext uri="{BB962C8B-B14F-4D97-AF65-F5344CB8AC3E}">
        <p14:creationId xmlns:p14="http://schemas.microsoft.com/office/powerpoint/2010/main" val="1755390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4110-9D26-4025-A4B8-D187172B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Add the Vertex to Segments within range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D4C07-2409-4F18-A357-95283855CE14}"/>
              </a:ext>
            </a:extLst>
          </p:cNvPr>
          <p:cNvSpPr txBox="1"/>
          <p:nvPr/>
        </p:nvSpPr>
        <p:spPr>
          <a:xfrm>
            <a:off x="931651" y="4748130"/>
            <a:ext cx="4977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Vertex 1: Segment 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Vertex 2: Segment f, Segment h, Segment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Vertex 3: Segment 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Vertex 4: 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Vertex 5: Segment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1A68F-8522-4DB3-BE04-AA312688C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03" t="24528" r="26761" b="14968"/>
          <a:stretch/>
        </p:blipFill>
        <p:spPr>
          <a:xfrm>
            <a:off x="577968" y="1801671"/>
            <a:ext cx="2777707" cy="2640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A56B7-B635-4B7D-9706-E492F3E6D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3" t="13913" r="-1038" b="8176"/>
          <a:stretch/>
        </p:blipFill>
        <p:spPr>
          <a:xfrm>
            <a:off x="7894281" y="1801671"/>
            <a:ext cx="3697313" cy="3124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AD5718-E574-4093-BC86-EDC14FF85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80" t="37358" r="29120" b="20755"/>
          <a:stretch/>
        </p:blipFill>
        <p:spPr>
          <a:xfrm>
            <a:off x="3919120" y="1801671"/>
            <a:ext cx="3016518" cy="27075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739B79-7A6C-4646-AEBA-2F3C34984C55}"/>
              </a:ext>
            </a:extLst>
          </p:cNvPr>
          <p:cNvSpPr txBox="1"/>
          <p:nvPr/>
        </p:nvSpPr>
        <p:spPr>
          <a:xfrm>
            <a:off x="6065481" y="5092208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Vertex 6: Segment d, Segment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Vertex 7: Segment e, Segment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Vertex 8: Segment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53188E-7285-4396-927C-8D0FCA7643C0}"/>
                  </a:ext>
                </a:extLst>
              </p14:cNvPr>
              <p14:cNvContentPartPr/>
              <p14:nvPr/>
            </p14:nvContentPartPr>
            <p14:xfrm>
              <a:off x="9368260" y="3378817"/>
              <a:ext cx="677520" cy="357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53188E-7285-4396-927C-8D0FCA7643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2140" y="3372697"/>
                <a:ext cx="689760" cy="37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54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C8F6-B355-4465-B9C5-64324245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Problems with Second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B89C-2C8C-4B10-8EA5-6F436A860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vertex’s angle from A is equal to a vertex’s angle from B?</a:t>
            </a:r>
          </a:p>
          <a:p>
            <a:pPr lvl="1"/>
            <a:r>
              <a:rPr lang="en-US" dirty="0"/>
              <a:t>Rotate one polygon by epsilon to avoid this problem</a:t>
            </a:r>
          </a:p>
          <a:p>
            <a:r>
              <a:rPr lang="en-US" dirty="0"/>
              <a:t>What about overlapping lines?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0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78B431-980B-4D79-B3E5-709C098AC2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cap="none" dirty="0"/>
                  <a:t>Erosion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cap="non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78B431-980B-4D79-B3E5-709C098AC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4BDB-A137-40AD-AB52-BA9D5EAC0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83661"/>
            <a:ext cx="9905999" cy="3541714"/>
          </a:xfrm>
        </p:spPr>
        <p:txBody>
          <a:bodyPr/>
          <a:lstStyle/>
          <a:p>
            <a:r>
              <a:rPr lang="en-US" dirty="0"/>
              <a:t>Same as </a:t>
            </a:r>
            <a:r>
              <a:rPr lang="en-US" dirty="0" err="1"/>
              <a:t>Minkowski</a:t>
            </a:r>
            <a:r>
              <a:rPr lang="en-US" dirty="0"/>
              <a:t> difference</a:t>
            </a:r>
          </a:p>
          <a:p>
            <a:r>
              <a:rPr lang="en-US" dirty="0"/>
              <a:t>Erosion is the same as Dilation of Polygon A and Polygon B complement.</a:t>
            </a:r>
          </a:p>
          <a:p>
            <a:r>
              <a:rPr lang="en-US" dirty="0"/>
              <a:t>Convert the angle calculations from Counter Clockwise to Clockwise </a:t>
            </a:r>
          </a:p>
        </p:txBody>
      </p:sp>
      <p:pic>
        <p:nvPicPr>
          <p:cNvPr id="3074" name="Picture 2" descr="Image result for opening mathematical morphology">
            <a:extLst>
              <a:ext uri="{FF2B5EF4-FFF2-40B4-BE49-F238E27FC236}">
                <a16:creationId xmlns:a16="http://schemas.microsoft.com/office/drawing/2014/main" id="{1045BFE5-48B4-4A92-82D6-9F6643EFB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6" r="77918" b="3828"/>
          <a:stretch/>
        </p:blipFill>
        <p:spPr bwMode="auto">
          <a:xfrm>
            <a:off x="6894570" y="3061245"/>
            <a:ext cx="2727077" cy="299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59379-0E1A-49A8-9D4F-98919AC0E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6" t="20357" r="16541" b="13857"/>
          <a:stretch/>
        </p:blipFill>
        <p:spPr>
          <a:xfrm rot="16200000">
            <a:off x="1998983" y="2991018"/>
            <a:ext cx="2905564" cy="382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9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6ECA-2B08-483E-91AD-A1242EA6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Simplify the Polygon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ED68A-6A3C-4C28-9487-3CB76754B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141" y="3327210"/>
            <a:ext cx="10004270" cy="24930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 the Arrangement (break up segments where they intersect)</a:t>
            </a:r>
          </a:p>
          <a:p>
            <a:r>
              <a:rPr lang="en-US" dirty="0"/>
              <a:t>Choose an extreme edge  (leftmost, bottommost, topmost, rightmost)</a:t>
            </a:r>
          </a:p>
          <a:p>
            <a:r>
              <a:rPr lang="en-US" dirty="0"/>
              <a:t>Traverse the edge counter-clockwise and choose the segment that is connected to it to be part of the final polygon</a:t>
            </a:r>
          </a:p>
          <a:p>
            <a:r>
              <a:rPr lang="en-US" dirty="0"/>
              <a:t>If there are more than one segment to choose from, choose the rightmost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53F00-089C-4B62-AF63-BE81DB2B7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20859" r="6143" b="15996"/>
          <a:stretch/>
        </p:blipFill>
        <p:spPr>
          <a:xfrm rot="16200000">
            <a:off x="7169663" y="513891"/>
            <a:ext cx="2708692" cy="2917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D43B70-C01E-401C-890B-76F286593DA9}"/>
                  </a:ext>
                </a:extLst>
              </p14:cNvPr>
              <p14:cNvContentPartPr/>
              <p14:nvPr/>
            </p14:nvContentPartPr>
            <p14:xfrm>
              <a:off x="8212300" y="2029177"/>
              <a:ext cx="725400" cy="360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D43B70-C01E-401C-890B-76F286593D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6180" y="2023057"/>
                <a:ext cx="737640" cy="3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24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C4CB-A905-47EB-8252-3798D1CE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ACF1D-7C55-4516-8DA5-EE6A88A9F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work with Polygons with Holes?</a:t>
            </a:r>
          </a:p>
          <a:p>
            <a:pPr lvl="1"/>
            <a:r>
              <a:rPr lang="en-US" dirty="0"/>
              <a:t>Simplify Polygon algorithm needs to improve</a:t>
            </a:r>
          </a:p>
          <a:p>
            <a:r>
              <a:rPr lang="en-US" dirty="0"/>
              <a:t>How to make this work in the 3D space?</a:t>
            </a:r>
          </a:p>
          <a:p>
            <a:pPr lvl="1"/>
            <a:r>
              <a:rPr lang="en-US" dirty="0"/>
              <a:t>Current implementation </a:t>
            </a:r>
            <a:r>
              <a:rPr lang="en-US"/>
              <a:t>is in 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9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214E-9612-48D0-BC1E-84B83D17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451" y="2786332"/>
            <a:ext cx="3051025" cy="1415602"/>
          </a:xfrm>
        </p:spPr>
        <p:txBody>
          <a:bodyPr/>
          <a:lstStyle/>
          <a:p>
            <a:r>
              <a:rPr lang="en-US" cap="none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55812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748C-7733-448E-AB61-2E74C37F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8718-509A-4003-B574-21CBD34DC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Method</a:t>
            </a:r>
          </a:p>
          <a:p>
            <a:r>
              <a:rPr lang="en-US" dirty="0"/>
              <a:t>Close Method</a:t>
            </a:r>
          </a:p>
          <a:p>
            <a:r>
              <a:rPr lang="en-US" dirty="0"/>
              <a:t>Dilation</a:t>
            </a:r>
          </a:p>
          <a:p>
            <a:r>
              <a:rPr lang="en-US" dirty="0"/>
              <a:t>Erosion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84339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90F-0B7F-4E70-A4F9-DB9E166D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Open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ACBDA-22E7-466C-86CD-E5D1A60AFE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249487"/>
                <a:ext cx="9905999" cy="3541714"/>
              </a:xfrm>
            </p:spPr>
            <p:txBody>
              <a:bodyPr/>
              <a:lstStyle/>
              <a:p>
                <a:r>
                  <a:rPr lang="en-US" dirty="0"/>
                  <a:t>The opening of A by B is obtained by the </a:t>
                </a:r>
                <a:r>
                  <a:rPr lang="en-US" b="1" dirty="0"/>
                  <a:t>erosion</a:t>
                </a:r>
                <a:r>
                  <a:rPr lang="en-US" dirty="0"/>
                  <a:t> of A by B, followed by </a:t>
                </a:r>
                <a:r>
                  <a:rPr lang="en-US" b="1" dirty="0"/>
                  <a:t>dilation</a:t>
                </a:r>
                <a:r>
                  <a:rPr lang="en-US" dirty="0"/>
                  <a:t> of the resulting image by B: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ACBDA-22E7-466C-86CD-E5D1A60AF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249487"/>
                <a:ext cx="9905999" cy="3541714"/>
              </a:xfrm>
              <a:blipFill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7" descr="Image result for opening mathematical morphology">
            <a:extLst>
              <a:ext uri="{FF2B5EF4-FFF2-40B4-BE49-F238E27FC236}">
                <a16:creationId xmlns:a16="http://schemas.microsoft.com/office/drawing/2014/main" id="{53D04305-4E46-4D09-804C-1737254A3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8" t="23020" r="28052" b="-2415"/>
          <a:stretch/>
        </p:blipFill>
        <p:spPr bwMode="auto">
          <a:xfrm>
            <a:off x="6167887" y="2659812"/>
            <a:ext cx="3605841" cy="370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6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40FF-3AC0-447F-A5D5-EC5C3D69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Close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7BE83-313D-40ED-B125-FAC3622CA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closing of A by B is obtained by the </a:t>
                </a:r>
                <a:r>
                  <a:rPr lang="en-US" b="1" dirty="0"/>
                  <a:t>dilation</a:t>
                </a:r>
                <a:r>
                  <a:rPr lang="en-US" dirty="0"/>
                  <a:t> of A by B, followed by </a:t>
                </a:r>
                <a:r>
                  <a:rPr lang="en-US" b="1" dirty="0"/>
                  <a:t>erosion</a:t>
                </a:r>
                <a:r>
                  <a:rPr lang="en-US" dirty="0"/>
                  <a:t> of the resulting image by B: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7BE83-313D-40ED-B125-FAC3622CA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opening mathematical morphology">
            <a:extLst>
              <a:ext uri="{FF2B5EF4-FFF2-40B4-BE49-F238E27FC236}">
                <a16:creationId xmlns:a16="http://schemas.microsoft.com/office/drawing/2014/main" id="{F1FEBEE2-0828-436B-A55B-39E05EB9F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9" t="17536" b="-5622"/>
          <a:stretch/>
        </p:blipFill>
        <p:spPr bwMode="auto">
          <a:xfrm>
            <a:off x="6245524" y="2767720"/>
            <a:ext cx="3339771" cy="35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4271F0-C23A-4AC1-AEAC-DEE70AAAE6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cap="none" dirty="0"/>
                  <a:t>Dilation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cap="non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4271F0-C23A-4AC1-AEAC-DEE70AAAE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C5546-2351-4FCD-BBCE-FD8FE55C0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127422" cy="3541714"/>
          </a:xfrm>
        </p:spPr>
        <p:txBody>
          <a:bodyPr/>
          <a:lstStyle/>
          <a:p>
            <a:r>
              <a:rPr lang="en-US" dirty="0"/>
              <a:t>The same as </a:t>
            </a:r>
            <a:r>
              <a:rPr lang="en-US" dirty="0" err="1"/>
              <a:t>Minkowski</a:t>
            </a:r>
            <a:r>
              <a:rPr lang="en-US" dirty="0"/>
              <a:t> Sum</a:t>
            </a:r>
          </a:p>
          <a:p>
            <a:r>
              <a:rPr lang="en-US" dirty="0"/>
              <a:t>First Approach</a:t>
            </a:r>
          </a:p>
          <a:p>
            <a:pPr lvl="1"/>
            <a:r>
              <a:rPr lang="en-US" dirty="0"/>
              <a:t>Take a corner from second polygon and line it up on each vertex for the first polygon</a:t>
            </a:r>
          </a:p>
          <a:p>
            <a:pPr lvl="1"/>
            <a:r>
              <a:rPr lang="en-US" dirty="0"/>
              <a:t>Take the convex hull of all the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B2EC4-A088-485A-A597-82827258C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" t="32139" r="52807" b="24202"/>
          <a:stretch/>
        </p:blipFill>
        <p:spPr>
          <a:xfrm>
            <a:off x="5779698" y="153238"/>
            <a:ext cx="5434642" cy="2883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475B5-13A0-4C73-8D12-FB33621D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15" t="37112" r="27122" b="8527"/>
          <a:stretch/>
        </p:blipFill>
        <p:spPr>
          <a:xfrm>
            <a:off x="6268834" y="3112669"/>
            <a:ext cx="4945506" cy="35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D9A9-F663-4699-B7FD-F861CBED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Problems with First Approach…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01C23B-5F97-493C-8D9D-3E0B1B6CA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95" t="26300"/>
          <a:stretch/>
        </p:blipFill>
        <p:spPr>
          <a:xfrm>
            <a:off x="3234906" y="2792754"/>
            <a:ext cx="8009337" cy="3596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04192D-05BD-4C53-AB42-24DB116DA16E}"/>
              </a:ext>
            </a:extLst>
          </p:cNvPr>
          <p:cNvSpPr txBox="1"/>
          <p:nvPr/>
        </p:nvSpPr>
        <p:spPr>
          <a:xfrm>
            <a:off x="1293962" y="2398143"/>
            <a:ext cx="400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works for convex polygons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0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A2172-4853-4DA6-8CEC-0073C720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4398"/>
            <a:ext cx="9905998" cy="1478570"/>
          </a:xfrm>
        </p:spPr>
        <p:txBody>
          <a:bodyPr/>
          <a:lstStyle/>
          <a:p>
            <a:r>
              <a:rPr lang="en-US" cap="none" dirty="0"/>
              <a:t>Second Approach: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4FA05-2FCB-497D-95D8-23829EB63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/>
              <a:t>For each vertex in Polygon A and Polygon B calculate the angle range</a:t>
            </a:r>
          </a:p>
          <a:p>
            <a:pPr marL="285750" indent="-285750"/>
            <a:r>
              <a:rPr lang="en-US" dirty="0"/>
              <a:t>For each vertex in Polygon A find the segments in B that are within the angle range and add that vertex to the segment’s start and end point</a:t>
            </a:r>
          </a:p>
          <a:p>
            <a:pPr marL="285750" indent="-285750"/>
            <a:r>
              <a:rPr lang="en-US" dirty="0"/>
              <a:t>For each vertex in Polygon B find the segments in Polygon A that are within the angle range and add that vertex to the segment’s start and end point</a:t>
            </a:r>
          </a:p>
          <a:p>
            <a:pPr marL="285750" indent="-285750"/>
            <a:r>
              <a:rPr lang="en-US" dirty="0"/>
              <a:t>The resulting polygon then needs to be simplified (more on how later!)</a:t>
            </a:r>
          </a:p>
          <a:p>
            <a:pPr marL="285750" indent="-285750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B303EB-FA6C-418F-8C3A-B9C102A6EF6C}"/>
              </a:ext>
            </a:extLst>
          </p:cNvPr>
          <p:cNvGrpSpPr/>
          <p:nvPr/>
        </p:nvGrpSpPr>
        <p:grpSpPr>
          <a:xfrm>
            <a:off x="8057072" y="270296"/>
            <a:ext cx="2734574" cy="1852672"/>
            <a:chOff x="5451894" y="396815"/>
            <a:chExt cx="2734574" cy="185267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5DD09D-CFA5-49C4-B776-B93BB693AC5E}"/>
                </a:ext>
              </a:extLst>
            </p:cNvPr>
            <p:cNvSpPr/>
            <p:nvPr/>
          </p:nvSpPr>
          <p:spPr>
            <a:xfrm>
              <a:off x="5451894" y="396815"/>
              <a:ext cx="2734574" cy="18526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ms_convex.png">
              <a:extLst>
                <a:ext uri="{FF2B5EF4-FFF2-40B4-BE49-F238E27FC236}">
                  <a16:creationId xmlns:a16="http://schemas.microsoft.com/office/drawing/2014/main" id="{00C1A5B8-8284-4276-9B80-03C7D57F6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598" y="458937"/>
              <a:ext cx="2425100" cy="166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406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0CA0-770E-4C66-A855-3DF07BCC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Convolution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8B6E14-3D69-4A1C-97B9-35CEDC931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235" y="1794391"/>
            <a:ext cx="8049429" cy="432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28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5A03-E957-41DF-8F37-5F5CA496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Range Calculation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1F69A0-68ED-49F4-BB1C-A2A958A02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9" t="24668" r="22284" b="13972"/>
          <a:stretch/>
        </p:blipFill>
        <p:spPr>
          <a:xfrm rot="16200000">
            <a:off x="1460025" y="1494390"/>
            <a:ext cx="2323992" cy="29612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CB61DB-3E74-4EA5-B6F4-E68D8A749FDD}"/>
              </a:ext>
            </a:extLst>
          </p:cNvPr>
          <p:cNvSpPr txBox="1"/>
          <p:nvPr/>
        </p:nvSpPr>
        <p:spPr>
          <a:xfrm>
            <a:off x="4279036" y="1912422"/>
            <a:ext cx="396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the angle at each vertex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4A5533D-5F26-491C-847F-68DD14259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8" t="11201" r="11737" b="19107"/>
          <a:stretch/>
        </p:blipFill>
        <p:spPr>
          <a:xfrm>
            <a:off x="7021902" y="3575658"/>
            <a:ext cx="3302226" cy="23961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2BAB77-4191-47BB-AF4C-06AB53CA0D29}"/>
              </a:ext>
            </a:extLst>
          </p:cNvPr>
          <p:cNvSpPr txBox="1"/>
          <p:nvPr/>
        </p:nvSpPr>
        <p:spPr>
          <a:xfrm>
            <a:off x="1570008" y="4589253"/>
            <a:ext cx="406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the angle range at each vertex</a:t>
            </a:r>
          </a:p>
        </p:txBody>
      </p:sp>
    </p:spTree>
    <p:extLst>
      <p:ext uri="{BB962C8B-B14F-4D97-AF65-F5344CB8AC3E}">
        <p14:creationId xmlns:p14="http://schemas.microsoft.com/office/powerpoint/2010/main" val="2305202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2057</TotalTime>
  <Words>464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Unicode MS</vt:lpstr>
      <vt:lpstr>Arial</vt:lpstr>
      <vt:lpstr>Calibri</vt:lpstr>
      <vt:lpstr>Cambria Math</vt:lpstr>
      <vt:lpstr>Trebuchet MS</vt:lpstr>
      <vt:lpstr>Tw Cen MT</vt:lpstr>
      <vt:lpstr>Circuit</vt:lpstr>
      <vt:lpstr>Mathematical Morphology: Open and Close Operations</vt:lpstr>
      <vt:lpstr>Outline</vt:lpstr>
      <vt:lpstr>Open Method</vt:lpstr>
      <vt:lpstr>Close Method</vt:lpstr>
      <vt:lpstr>Dilation (A⨁B) </vt:lpstr>
      <vt:lpstr>Problems with First Approach…</vt:lpstr>
      <vt:lpstr>Second Approach: Convolution</vt:lpstr>
      <vt:lpstr>Convolution</vt:lpstr>
      <vt:lpstr>Range Calculation</vt:lpstr>
      <vt:lpstr>Add the Vertex to Segments within range</vt:lpstr>
      <vt:lpstr>Problems with Second Approach</vt:lpstr>
      <vt:lpstr>Erosion (A⊝B)</vt:lpstr>
      <vt:lpstr>Simplify the Polygon</vt:lpstr>
      <vt:lpstr>Future Work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Morphology: Open and Close Operations</dc:title>
  <dc:creator>Jenifer Cochran</dc:creator>
  <cp:lastModifiedBy>Jenifer Cochran</cp:lastModifiedBy>
  <cp:revision>32</cp:revision>
  <dcterms:created xsi:type="dcterms:W3CDTF">2017-12-06T17:18:39Z</dcterms:created>
  <dcterms:modified xsi:type="dcterms:W3CDTF">2017-12-16T02:10:16Z</dcterms:modified>
</cp:coreProperties>
</file>